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Dosis"/>
      <p:regular r:id="rId29"/>
      <p:bold r:id="rId30"/>
    </p:embeddedFont>
    <p:embeddedFont>
      <p:font typeface="Proxima Nova"/>
      <p:regular r:id="rId31"/>
      <p:bold r:id="rId32"/>
      <p:italic r:id="rId33"/>
      <p:boldItalic r:id="rId34"/>
    </p:embeddedFont>
    <p:embeddedFont>
      <p:font typeface="Poppins"/>
      <p:regular r:id="rId35"/>
      <p:bold r:id="rId36"/>
      <p:italic r:id="rId37"/>
      <p:boldItalic r:id="rId38"/>
    </p:embeddedFont>
    <p:embeddedFont>
      <p:font typeface="Proxima Nova Semibold"/>
      <p:regular r:id="rId39"/>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bold.fntdata"/><Relationship Id="rId20" Type="http://schemas.openxmlformats.org/officeDocument/2006/relationships/slide" Target="slides/slide15.xml"/><Relationship Id="rId41" Type="http://schemas.openxmlformats.org/officeDocument/2006/relationships/font" Target="fonts/ProximaNova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osi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font" Target="fonts/Dosis-bold.fntdata"/><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schemas.openxmlformats.org/officeDocument/2006/relationships/font" Target="fonts/ProximaNovaSemibold-regular.fnt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 name="Shape 14"/>
        <p:cNvGrpSpPr/>
        <p:nvPr/>
      </p:nvGrpSpPr>
      <p:grpSpPr>
        <a:xfrm>
          <a:off x="0" y="0"/>
          <a:ext cx="0" cy="0"/>
          <a:chOff x="0" y="0"/>
          <a:chExt cx="0" cy="0"/>
        </a:xfrm>
      </p:grpSpPr>
      <p:sp>
        <p:nvSpPr>
          <p:cNvPr id="15" name="Google Shape;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 name="Google Shape;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36977bdca_1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36977bdca_1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36977bd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36977bd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36977bd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36977bd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36977bdca_1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36977bdca_1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36977bd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36977bd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36977bdca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36977bdca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36977bd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36977bd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36977bdca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36977bdca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g2936977bdca_1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2936977bdca_1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36977bdc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36977bdc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36977bd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936977bdb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36977bdb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36977bdb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36977bdca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36977bdca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 name="Google Shape;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36977bdb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36977bd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36977bdca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36977bdca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97950" y="1201100"/>
            <a:ext cx="4677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4800">
                <a:solidFill>
                  <a:schemeClr val="lt1"/>
                </a:solidFill>
                <a:latin typeface="Dosis"/>
                <a:ea typeface="Dosis"/>
                <a:cs typeface="Dosis"/>
                <a:sym typeface="Dosi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997950" y="3394325"/>
            <a:ext cx="4677600" cy="548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717100" y="1708100"/>
            <a:ext cx="6135900" cy="286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17500" lvl="1" marL="914400" algn="l">
              <a:lnSpc>
                <a:spcPct val="115000"/>
              </a:lnSpc>
              <a:spcBef>
                <a:spcPts val="0"/>
              </a:spcBef>
              <a:spcAft>
                <a:spcPts val="0"/>
              </a:spcAft>
              <a:buClr>
                <a:schemeClr val="lt1"/>
              </a:buClr>
              <a:buSzPts val="1400"/>
              <a:buChar char="○"/>
              <a:defRPr sz="1200">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3" name="Google Shape;13;p3"/>
          <p:cNvSpPr txBox="1"/>
          <p:nvPr>
            <p:ph type="title"/>
          </p:nvPr>
        </p:nvSpPr>
        <p:spPr>
          <a:xfrm>
            <a:off x="717100" y="445025"/>
            <a:ext cx="6135900" cy="11097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3600"/>
              <a:buNone/>
              <a:defRPr>
                <a:solidFill>
                  <a:schemeClr val="lt1"/>
                </a:solidFill>
              </a:defRPr>
            </a:lvl1pPr>
            <a:lvl2pPr lvl="1"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datasets/shrutimehta/nasa-asteroids-classification" TargetMode="External"/><Relationship Id="rId4" Type="http://schemas.openxmlformats.org/officeDocument/2006/relationships/hyperlink" Target="http://neo.jpl.nasa.go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sp>
        <p:nvSpPr>
          <p:cNvPr id="18" name="Google Shape;18;p4"/>
          <p:cNvSpPr txBox="1"/>
          <p:nvPr>
            <p:ph type="ctrTitle"/>
          </p:nvPr>
        </p:nvSpPr>
        <p:spPr>
          <a:xfrm>
            <a:off x="1114037" y="953100"/>
            <a:ext cx="6705600" cy="109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0" lang="en-US" sz="2400">
                <a:solidFill>
                  <a:schemeClr val="lt1"/>
                </a:solidFill>
                <a:latin typeface="Calibri"/>
                <a:ea typeface="Calibri"/>
                <a:cs typeface="Calibri"/>
                <a:sym typeface="Calibri"/>
              </a:rPr>
              <a:t>NASA’s  ASTEROID CLASSIFICATION</a:t>
            </a:r>
            <a:br>
              <a:rPr i="0" lang="en-US" sz="2400">
                <a:solidFill>
                  <a:schemeClr val="lt1"/>
                </a:solidFill>
                <a:latin typeface="Calibri"/>
                <a:ea typeface="Calibri"/>
                <a:cs typeface="Calibri"/>
                <a:sym typeface="Calibri"/>
              </a:rPr>
            </a:br>
            <a:r>
              <a:rPr i="0" lang="en-US" sz="2400">
                <a:solidFill>
                  <a:schemeClr val="lt1"/>
                </a:solidFill>
                <a:latin typeface="Calibri"/>
                <a:ea typeface="Calibri"/>
                <a:cs typeface="Calibri"/>
                <a:sym typeface="Calibri"/>
              </a:rPr>
              <a:t>Classifying whether an asteroid is hazardous or not</a:t>
            </a:r>
            <a:endParaRPr sz="2400">
              <a:solidFill>
                <a:schemeClr val="lt1"/>
              </a:solidFill>
              <a:latin typeface="Calibri"/>
              <a:ea typeface="Calibri"/>
              <a:cs typeface="Calibri"/>
              <a:sym typeface="Calibri"/>
            </a:endParaRPr>
          </a:p>
        </p:txBody>
      </p:sp>
      <p:sp>
        <p:nvSpPr>
          <p:cNvPr id="19" name="Google Shape;19;p4"/>
          <p:cNvSpPr txBox="1"/>
          <p:nvPr>
            <p:ph idx="1" type="subTitle"/>
          </p:nvPr>
        </p:nvSpPr>
        <p:spPr>
          <a:xfrm>
            <a:off x="2194942" y="2947448"/>
            <a:ext cx="4754100" cy="1397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a:solidFill>
                  <a:schemeClr val="lt1"/>
                </a:solidFill>
                <a:latin typeface="Calibri"/>
                <a:ea typeface="Calibri"/>
                <a:cs typeface="Calibri"/>
                <a:sym typeface="Calibri"/>
              </a:rPr>
              <a:t>TEAM 5: Data Diggers</a:t>
            </a:r>
            <a:endParaRPr>
              <a:latin typeface="Calibri"/>
              <a:ea typeface="Calibri"/>
              <a:cs typeface="Calibri"/>
              <a:sym typeface="Calibri"/>
            </a:endParaRPr>
          </a:p>
          <a:p>
            <a:pPr indent="0" lvl="0" marL="0" rtl="0" algn="ctr">
              <a:lnSpc>
                <a:spcPct val="100000"/>
              </a:lnSpc>
              <a:spcBef>
                <a:spcPts val="0"/>
              </a:spcBef>
              <a:spcAft>
                <a:spcPts val="0"/>
              </a:spcAft>
              <a:buSzPts val="2800"/>
              <a:buNone/>
            </a:pPr>
            <a:r>
              <a:t/>
            </a:r>
            <a:endParaRPr b="1">
              <a:latin typeface="Calibri"/>
              <a:ea typeface="Calibri"/>
              <a:cs typeface="Calibri"/>
              <a:sym typeface="Calibri"/>
            </a:endParaRPr>
          </a:p>
          <a:p>
            <a:pPr indent="0" lvl="0" marL="0" rtl="0" algn="ctr">
              <a:lnSpc>
                <a:spcPct val="100000"/>
              </a:lnSpc>
              <a:spcBef>
                <a:spcPts val="0"/>
              </a:spcBef>
              <a:spcAft>
                <a:spcPts val="0"/>
              </a:spcAft>
              <a:buSzPts val="2800"/>
              <a:buNone/>
            </a:pPr>
            <a:r>
              <a:rPr lang="en-US">
                <a:latin typeface="Calibri"/>
                <a:ea typeface="Calibri"/>
                <a:cs typeface="Calibri"/>
                <a:sym typeface="Calibri"/>
              </a:rPr>
              <a:t>VISHAL BAKSHI</a:t>
            </a:r>
            <a:endParaRPr>
              <a:latin typeface="Calibri"/>
              <a:ea typeface="Calibri"/>
              <a:cs typeface="Calibri"/>
              <a:sym typeface="Calibri"/>
            </a:endParaRPr>
          </a:p>
          <a:p>
            <a:pPr indent="0" lvl="0" marL="0" rtl="0" algn="ctr">
              <a:lnSpc>
                <a:spcPct val="100000"/>
              </a:lnSpc>
              <a:spcBef>
                <a:spcPts val="0"/>
              </a:spcBef>
              <a:spcAft>
                <a:spcPts val="0"/>
              </a:spcAft>
              <a:buSzPts val="2800"/>
              <a:buNone/>
            </a:pPr>
            <a:r>
              <a:rPr lang="en-US">
                <a:latin typeface="Calibri"/>
                <a:ea typeface="Calibri"/>
                <a:cs typeface="Calibri"/>
                <a:sym typeface="Calibri"/>
              </a:rPr>
              <a:t>PRATIKSHA DANGE</a:t>
            </a:r>
            <a:endParaRPr>
              <a:latin typeface="Calibri"/>
              <a:ea typeface="Calibri"/>
              <a:cs typeface="Calibri"/>
              <a:sym typeface="Calibri"/>
            </a:endParaRPr>
          </a:p>
          <a:p>
            <a:pPr indent="0" lvl="0" marL="0" rtl="0" algn="ctr">
              <a:lnSpc>
                <a:spcPct val="100000"/>
              </a:lnSpc>
              <a:spcBef>
                <a:spcPts val="0"/>
              </a:spcBef>
              <a:spcAft>
                <a:spcPts val="0"/>
              </a:spcAft>
              <a:buSzPts val="2800"/>
              <a:buNone/>
            </a:pPr>
            <a:r>
              <a:rPr lang="en-US">
                <a:latin typeface="Calibri"/>
                <a:ea typeface="Calibri"/>
                <a:cs typeface="Calibri"/>
                <a:sym typeface="Calibri"/>
              </a:rPr>
              <a:t>QIBIN HUANG</a:t>
            </a:r>
            <a:endParaRPr>
              <a:latin typeface="Calibri"/>
              <a:ea typeface="Calibri"/>
              <a:cs typeface="Calibri"/>
              <a:sym typeface="Calibri"/>
            </a:endParaRPr>
          </a:p>
          <a:p>
            <a:pPr indent="0" lvl="0" marL="0" rtl="0" algn="ctr">
              <a:lnSpc>
                <a:spcPct val="100000"/>
              </a:lnSpc>
              <a:spcBef>
                <a:spcPts val="0"/>
              </a:spcBef>
              <a:spcAft>
                <a:spcPts val="0"/>
              </a:spcAft>
              <a:buSzPts val="2800"/>
              <a:buNone/>
            </a:pPr>
            <a:r>
              <a:rPr lang="en-US">
                <a:latin typeface="Calibri"/>
                <a:ea typeface="Calibri"/>
                <a:cs typeface="Calibri"/>
                <a:sym typeface="Calibri"/>
              </a:rPr>
              <a:t>SUDHANSHU DOTEL</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idx="1" type="body"/>
          </p:nvPr>
        </p:nvSpPr>
        <p:spPr>
          <a:xfrm>
            <a:off x="6218400" y="1056625"/>
            <a:ext cx="2854800" cy="3337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The bar plot clearly explains about the data distribution of hazard columns as 0 and 1.</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0 : </a:t>
            </a:r>
            <a:r>
              <a:rPr lang="en-US" sz="1800">
                <a:latin typeface="Calibri"/>
                <a:ea typeface="Calibri"/>
                <a:cs typeface="Calibri"/>
                <a:sym typeface="Calibri"/>
              </a:rPr>
              <a:t>represents Non Hazardous</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1 :  represents Hazardous </a:t>
            </a:r>
            <a:endParaRPr sz="1800">
              <a:latin typeface="Calibri"/>
              <a:ea typeface="Calibri"/>
              <a:cs typeface="Calibri"/>
              <a:sym typeface="Calibri"/>
            </a:endParaRPr>
          </a:p>
          <a:p>
            <a:pPr indent="-228600" lvl="0" marL="457200" rtl="0" algn="l">
              <a:lnSpc>
                <a:spcPct val="100000"/>
              </a:lnSpc>
              <a:spcBef>
                <a:spcPts val="0"/>
              </a:spcBef>
              <a:spcAft>
                <a:spcPts val="0"/>
              </a:spcAft>
              <a:buClr>
                <a:schemeClr val="lt1"/>
              </a:buClr>
              <a:buSzPts val="1200"/>
              <a:buNone/>
            </a:pPr>
            <a:r>
              <a:t/>
            </a:r>
            <a:endParaRPr sz="1800">
              <a:latin typeface="Calibri"/>
              <a:ea typeface="Calibri"/>
              <a:cs typeface="Calibri"/>
              <a:sym typeface="Calibri"/>
            </a:endParaRPr>
          </a:p>
        </p:txBody>
      </p:sp>
      <p:sp>
        <p:nvSpPr>
          <p:cNvPr id="76" name="Google Shape;76;p13"/>
          <p:cNvSpPr txBox="1"/>
          <p:nvPr>
            <p:ph type="title"/>
          </p:nvPr>
        </p:nvSpPr>
        <p:spPr>
          <a:xfrm>
            <a:off x="1504049" y="17322"/>
            <a:ext cx="6135900" cy="8160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latin typeface="Calibri"/>
                <a:ea typeface="Calibri"/>
                <a:cs typeface="Calibri"/>
                <a:sym typeface="Calibri"/>
              </a:rPr>
              <a:t>Bar Plot of Hazardous Classification</a:t>
            </a:r>
            <a:endParaRPr>
              <a:latin typeface="Calibri"/>
              <a:ea typeface="Calibri"/>
              <a:cs typeface="Calibri"/>
              <a:sym typeface="Calibri"/>
            </a:endParaRPr>
          </a:p>
        </p:txBody>
      </p:sp>
      <p:pic>
        <p:nvPicPr>
          <p:cNvPr descr="A graph of hazard columns&#10;&#10;Description automatically generated" id="77" name="Google Shape;77;p13"/>
          <p:cNvPicPr preferRelativeResize="0"/>
          <p:nvPr/>
        </p:nvPicPr>
        <p:blipFill rotWithShape="1">
          <a:blip r:embed="rId3">
            <a:alphaModFix/>
          </a:blip>
          <a:srcRect b="0" l="0" r="0" t="0"/>
          <a:stretch/>
        </p:blipFill>
        <p:spPr>
          <a:xfrm>
            <a:off x="285288" y="917189"/>
            <a:ext cx="5825475" cy="40299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 type="body"/>
          </p:nvPr>
        </p:nvSpPr>
        <p:spPr>
          <a:xfrm>
            <a:off x="5976825" y="1573325"/>
            <a:ext cx="2762700" cy="33501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From the density plot, we can derive that absolute values between 15 to 22.5 has higher density for being hazardous</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Absolute values from 22.5 to 30 has less impact of being hazardous. </a:t>
            </a:r>
            <a:endParaRPr sz="1800">
              <a:latin typeface="Calibri"/>
              <a:ea typeface="Calibri"/>
              <a:cs typeface="Calibri"/>
              <a:sym typeface="Calibri"/>
            </a:endParaRPr>
          </a:p>
        </p:txBody>
      </p:sp>
      <p:sp>
        <p:nvSpPr>
          <p:cNvPr id="83" name="Google Shape;83;p14"/>
          <p:cNvSpPr txBox="1"/>
          <p:nvPr>
            <p:ph type="title"/>
          </p:nvPr>
        </p:nvSpPr>
        <p:spPr>
          <a:xfrm>
            <a:off x="717100" y="242875"/>
            <a:ext cx="6135900" cy="11097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latin typeface="Calibri"/>
                <a:ea typeface="Calibri"/>
                <a:cs typeface="Calibri"/>
                <a:sym typeface="Calibri"/>
              </a:rPr>
              <a:t>Checking For Patterns using Density Plots</a:t>
            </a:r>
            <a:endParaRPr>
              <a:latin typeface="Calibri"/>
              <a:ea typeface="Calibri"/>
              <a:cs typeface="Calibri"/>
              <a:sym typeface="Calibri"/>
            </a:endParaRPr>
          </a:p>
        </p:txBody>
      </p:sp>
      <p:pic>
        <p:nvPicPr>
          <p:cNvPr id="84" name="Google Shape;84;p14"/>
          <p:cNvPicPr preferRelativeResize="0"/>
          <p:nvPr/>
        </p:nvPicPr>
        <p:blipFill>
          <a:blip r:embed="rId3">
            <a:alphaModFix/>
          </a:blip>
          <a:stretch>
            <a:fillRect/>
          </a:stretch>
        </p:blipFill>
        <p:spPr>
          <a:xfrm>
            <a:off x="292000" y="1521050"/>
            <a:ext cx="5334200" cy="348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1671675" y="422550"/>
            <a:ext cx="6135900" cy="11097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chemeClr val="lt1"/>
              </a:buClr>
              <a:buSzPts val="3600"/>
              <a:buFont typeface="Arial"/>
              <a:buNone/>
            </a:pPr>
            <a:r>
              <a:rPr lang="en-US">
                <a:latin typeface="Calibri"/>
                <a:ea typeface="Calibri"/>
                <a:cs typeface="Calibri"/>
                <a:sym typeface="Calibri"/>
              </a:rPr>
              <a:t>Checking For Patterns using Density Plots</a:t>
            </a:r>
            <a:endParaRPr>
              <a:latin typeface="Calibri"/>
              <a:ea typeface="Calibri"/>
              <a:cs typeface="Calibri"/>
              <a:sym typeface="Calibri"/>
            </a:endParaRPr>
          </a:p>
        </p:txBody>
      </p:sp>
      <p:pic>
        <p:nvPicPr>
          <p:cNvPr id="90" name="Google Shape;90;p15"/>
          <p:cNvPicPr preferRelativeResize="0"/>
          <p:nvPr/>
        </p:nvPicPr>
        <p:blipFill>
          <a:blip r:embed="rId3">
            <a:alphaModFix/>
          </a:blip>
          <a:stretch>
            <a:fillRect/>
          </a:stretch>
        </p:blipFill>
        <p:spPr>
          <a:xfrm>
            <a:off x="510800" y="1920500"/>
            <a:ext cx="4061199" cy="2448475"/>
          </a:xfrm>
          <a:prstGeom prst="rect">
            <a:avLst/>
          </a:prstGeom>
          <a:noFill/>
          <a:ln>
            <a:noFill/>
          </a:ln>
        </p:spPr>
      </p:pic>
      <p:pic>
        <p:nvPicPr>
          <p:cNvPr id="91" name="Google Shape;91;p15"/>
          <p:cNvPicPr preferRelativeResize="0"/>
          <p:nvPr/>
        </p:nvPicPr>
        <p:blipFill>
          <a:blip r:embed="rId4">
            <a:alphaModFix/>
          </a:blip>
          <a:stretch>
            <a:fillRect/>
          </a:stretch>
        </p:blipFill>
        <p:spPr>
          <a:xfrm>
            <a:off x="4724400" y="1920500"/>
            <a:ext cx="4149826" cy="2488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58400" y="49425"/>
            <a:ext cx="8961900" cy="101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Smart Question 1: How do the hazard classifications of asteroids relate to their proximity to Earth in terms of Perihelion and Aphelion distances?</a:t>
            </a:r>
            <a:endParaRPr>
              <a:latin typeface="Calibri"/>
              <a:ea typeface="Calibri"/>
              <a:cs typeface="Calibri"/>
              <a:sym typeface="Calibri"/>
            </a:endParaRPr>
          </a:p>
        </p:txBody>
      </p:sp>
      <p:pic>
        <p:nvPicPr>
          <p:cNvPr id="97" name="Google Shape;97;p16"/>
          <p:cNvPicPr preferRelativeResize="0"/>
          <p:nvPr/>
        </p:nvPicPr>
        <p:blipFill>
          <a:blip r:embed="rId3">
            <a:alphaModFix/>
          </a:blip>
          <a:stretch>
            <a:fillRect/>
          </a:stretch>
        </p:blipFill>
        <p:spPr>
          <a:xfrm>
            <a:off x="131925" y="1175488"/>
            <a:ext cx="4160300" cy="2860800"/>
          </a:xfrm>
          <a:prstGeom prst="rect">
            <a:avLst/>
          </a:prstGeom>
          <a:noFill/>
          <a:ln>
            <a:noFill/>
          </a:ln>
        </p:spPr>
      </p:pic>
      <p:pic>
        <p:nvPicPr>
          <p:cNvPr id="98" name="Google Shape;98;p16"/>
          <p:cNvPicPr preferRelativeResize="0"/>
          <p:nvPr/>
        </p:nvPicPr>
        <p:blipFill>
          <a:blip r:embed="rId4">
            <a:alphaModFix/>
          </a:blip>
          <a:stretch>
            <a:fillRect/>
          </a:stretch>
        </p:blipFill>
        <p:spPr>
          <a:xfrm>
            <a:off x="4397750" y="1141350"/>
            <a:ext cx="4622550" cy="2929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 type="body"/>
          </p:nvPr>
        </p:nvSpPr>
        <p:spPr>
          <a:xfrm>
            <a:off x="5381575" y="171875"/>
            <a:ext cx="3436500" cy="46746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Calibri"/>
              <a:buChar char="●"/>
            </a:pPr>
            <a:r>
              <a:rPr lang="en-US" sz="1400">
                <a:latin typeface="Calibri"/>
                <a:ea typeface="Calibri"/>
                <a:cs typeface="Calibri"/>
                <a:sym typeface="Calibri"/>
              </a:rPr>
              <a:t>Perihelion Distance: There is an observable trend where hazardous asteroids tend to exhibit smaller perihelion distances when compared to their non-hazardous counterparts.</a:t>
            </a:r>
            <a:endParaRPr sz="1400">
              <a:latin typeface="Calibri"/>
              <a:ea typeface="Calibri"/>
              <a:cs typeface="Calibri"/>
              <a:sym typeface="Calibri"/>
            </a:endParaRPr>
          </a:p>
          <a:p>
            <a:pPr indent="0" lvl="0" marL="457200" rtl="0" algn="just">
              <a:spcBef>
                <a:spcPts val="0"/>
              </a:spcBef>
              <a:spcAft>
                <a:spcPts val="0"/>
              </a:spcAft>
              <a:buNone/>
            </a:pPr>
            <a:r>
              <a:t/>
            </a:r>
            <a:endParaRPr sz="1400">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US" sz="1400">
                <a:latin typeface="Calibri"/>
                <a:ea typeface="Calibri"/>
                <a:cs typeface="Calibri"/>
                <a:sym typeface="Calibri"/>
              </a:rPr>
              <a:t>Aphelion Distance: A subtle yet statistically significant variation emerges, with asteroids possessing higher aphelion distances demonstrating a slightly increased likelihood of being classified as hazardous. Nevertheless, it's important to note that the means of the two groups remain closely aligned. Thus, we cannot definitively attribute higher aphelion distance as the sole determinant of an asteroid's hazardous classification.</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p:txBody>
      </p:sp>
      <p:sp>
        <p:nvSpPr>
          <p:cNvPr id="104" name="Google Shape;104;p17"/>
          <p:cNvSpPr txBox="1"/>
          <p:nvPr>
            <p:ph type="title"/>
          </p:nvPr>
        </p:nvSpPr>
        <p:spPr>
          <a:xfrm>
            <a:off x="940650" y="381850"/>
            <a:ext cx="4592100" cy="94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Test Results for Smart Question 1: </a:t>
            </a:r>
            <a:endParaRPr>
              <a:latin typeface="Calibri"/>
              <a:ea typeface="Calibri"/>
              <a:cs typeface="Calibri"/>
              <a:sym typeface="Calibri"/>
            </a:endParaRPr>
          </a:p>
        </p:txBody>
      </p:sp>
      <p:pic>
        <p:nvPicPr>
          <p:cNvPr id="105" name="Google Shape;105;p17"/>
          <p:cNvPicPr preferRelativeResize="0"/>
          <p:nvPr/>
        </p:nvPicPr>
        <p:blipFill>
          <a:blip r:embed="rId3">
            <a:alphaModFix/>
          </a:blip>
          <a:stretch>
            <a:fillRect/>
          </a:stretch>
        </p:blipFill>
        <p:spPr>
          <a:xfrm>
            <a:off x="356675" y="1594250"/>
            <a:ext cx="4592177" cy="286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 type="body"/>
          </p:nvPr>
        </p:nvSpPr>
        <p:spPr>
          <a:xfrm>
            <a:off x="5594975" y="1371200"/>
            <a:ext cx="3492600" cy="32715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AutoNum type="arabicPeriod"/>
            </a:pPr>
            <a:r>
              <a:rPr lang="en-US" sz="1800"/>
              <a:t>According to the scatter plot between Absolute Magnitude and Perihelion Distance.</a:t>
            </a:r>
            <a:endParaRPr sz="1800"/>
          </a:p>
          <a:p>
            <a:pPr indent="-342900" lvl="0" marL="457200" rtl="0" algn="just">
              <a:spcBef>
                <a:spcPts val="0"/>
              </a:spcBef>
              <a:spcAft>
                <a:spcPts val="0"/>
              </a:spcAft>
              <a:buSzPts val="1800"/>
              <a:buAutoNum type="arabicPeriod"/>
            </a:pPr>
            <a:r>
              <a:rPr lang="en-US" sz="1800"/>
              <a:t>Values below 22.5 in absolute magnitude and highest values in perihelion distance show greater impact on earth by being hazardous. </a:t>
            </a:r>
            <a:endParaRPr sz="1800"/>
          </a:p>
        </p:txBody>
      </p:sp>
      <p:sp>
        <p:nvSpPr>
          <p:cNvPr id="111" name="Google Shape;111;p18"/>
          <p:cNvSpPr txBox="1"/>
          <p:nvPr>
            <p:ph type="title"/>
          </p:nvPr>
        </p:nvSpPr>
        <p:spPr>
          <a:xfrm>
            <a:off x="178275" y="119350"/>
            <a:ext cx="8808600" cy="11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Smart Question 2:  Does the impact of Perihelion Distance vary with the absolute magnitude. </a:t>
            </a:r>
            <a:endParaRPr/>
          </a:p>
        </p:txBody>
      </p:sp>
      <p:pic>
        <p:nvPicPr>
          <p:cNvPr id="112" name="Google Shape;112;p18"/>
          <p:cNvPicPr preferRelativeResize="0"/>
          <p:nvPr/>
        </p:nvPicPr>
        <p:blipFill>
          <a:blip r:embed="rId3">
            <a:alphaModFix/>
          </a:blip>
          <a:stretch>
            <a:fillRect/>
          </a:stretch>
        </p:blipFill>
        <p:spPr>
          <a:xfrm>
            <a:off x="178275" y="1494125"/>
            <a:ext cx="5315601" cy="3333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1" type="body"/>
          </p:nvPr>
        </p:nvSpPr>
        <p:spPr>
          <a:xfrm>
            <a:off x="6605675" y="1591738"/>
            <a:ext cx="2238600" cy="286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Hazardous asteroids has higher Eccentricity</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Non-</a:t>
            </a:r>
            <a:r>
              <a:rPr lang="en-US" sz="1800">
                <a:latin typeface="Calibri"/>
                <a:ea typeface="Calibri"/>
                <a:cs typeface="Calibri"/>
                <a:sym typeface="Calibri"/>
              </a:rPr>
              <a:t>Hazardous asteroids has lower Eccentricity</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04800" lvl="0" marL="457200" rtl="0" algn="l">
              <a:spcBef>
                <a:spcPts val="0"/>
              </a:spcBef>
              <a:spcAft>
                <a:spcPts val="0"/>
              </a:spcAft>
              <a:buSzPts val="1200"/>
              <a:buChar char="●"/>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18" name="Google Shape;118;p19"/>
          <p:cNvSpPr txBox="1"/>
          <p:nvPr>
            <p:ph type="title"/>
          </p:nvPr>
        </p:nvSpPr>
        <p:spPr>
          <a:xfrm>
            <a:off x="390300" y="235825"/>
            <a:ext cx="8371500" cy="12510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US">
                <a:latin typeface="Calibri"/>
                <a:ea typeface="Calibri"/>
                <a:cs typeface="Calibri"/>
                <a:sym typeface="Calibri"/>
              </a:rPr>
              <a:t>Smart Question 3: Can we measure the impact of eccentricity and perihelion distance on asteroid hazard classification using statistical tests?</a:t>
            </a:r>
            <a:endParaRPr b="1">
              <a:latin typeface="Calibri"/>
              <a:ea typeface="Calibri"/>
              <a:cs typeface="Calibri"/>
              <a:sym typeface="Calibri"/>
            </a:endParaRPr>
          </a:p>
        </p:txBody>
      </p:sp>
      <p:pic>
        <p:nvPicPr>
          <p:cNvPr id="119" name="Google Shape;119;p19"/>
          <p:cNvPicPr preferRelativeResize="0"/>
          <p:nvPr/>
        </p:nvPicPr>
        <p:blipFill>
          <a:blip r:embed="rId3">
            <a:alphaModFix/>
          </a:blip>
          <a:stretch>
            <a:fillRect/>
          </a:stretch>
        </p:blipFill>
        <p:spPr>
          <a:xfrm>
            <a:off x="511100" y="1708100"/>
            <a:ext cx="5683023" cy="2628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 type="body"/>
          </p:nvPr>
        </p:nvSpPr>
        <p:spPr>
          <a:xfrm>
            <a:off x="5252925" y="671825"/>
            <a:ext cx="3429300" cy="172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libri"/>
              <a:buChar char="●"/>
            </a:pPr>
            <a:r>
              <a:rPr lang="en-US" sz="1800">
                <a:latin typeface="Calibri"/>
                <a:ea typeface="Calibri"/>
                <a:cs typeface="Calibri"/>
                <a:sym typeface="Calibri"/>
              </a:rPr>
              <a:t>hazardous asteroids tend to have smaller perihelion distances overall compared to non-hazardous ones.</a:t>
            </a:r>
            <a:endParaRPr sz="1800">
              <a:latin typeface="Calibri"/>
              <a:ea typeface="Calibri"/>
              <a:cs typeface="Calibri"/>
              <a:sym typeface="Calibri"/>
            </a:endParaRPr>
          </a:p>
        </p:txBody>
      </p:sp>
      <p:pic>
        <p:nvPicPr>
          <p:cNvPr id="125" name="Google Shape;125;p20"/>
          <p:cNvPicPr preferRelativeResize="0"/>
          <p:nvPr/>
        </p:nvPicPr>
        <p:blipFill>
          <a:blip r:embed="rId3">
            <a:alphaModFix/>
          </a:blip>
          <a:stretch>
            <a:fillRect/>
          </a:stretch>
        </p:blipFill>
        <p:spPr>
          <a:xfrm>
            <a:off x="294975" y="1045375"/>
            <a:ext cx="4504574" cy="3523524"/>
          </a:xfrm>
          <a:prstGeom prst="rect">
            <a:avLst/>
          </a:prstGeom>
          <a:noFill/>
          <a:ln>
            <a:noFill/>
          </a:ln>
        </p:spPr>
      </p:pic>
      <p:sp>
        <p:nvSpPr>
          <p:cNvPr id="126" name="Google Shape;126;p20"/>
          <p:cNvSpPr txBox="1"/>
          <p:nvPr/>
        </p:nvSpPr>
        <p:spPr>
          <a:xfrm>
            <a:off x="717100" y="281400"/>
            <a:ext cx="766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 type="body"/>
          </p:nvPr>
        </p:nvSpPr>
        <p:spPr>
          <a:xfrm>
            <a:off x="5737575" y="1760850"/>
            <a:ext cx="2767500" cy="162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latin typeface="Arial"/>
                <a:ea typeface="Arial"/>
                <a:cs typeface="Arial"/>
                <a:sym typeface="Arial"/>
              </a:rPr>
              <a:t>This indicates that there is a significant impact of eccentricity on asteroid hazard classification.</a:t>
            </a:r>
            <a:endParaRPr sz="1800">
              <a:latin typeface="Arial"/>
              <a:ea typeface="Arial"/>
              <a:cs typeface="Arial"/>
              <a:sym typeface="Arial"/>
            </a:endParaRPr>
          </a:p>
          <a:p>
            <a:pPr indent="0" lvl="0" marL="0" rtl="0" algn="l">
              <a:lnSpc>
                <a:spcPct val="115000"/>
              </a:lnSpc>
              <a:spcBef>
                <a:spcPts val="800"/>
              </a:spcBef>
              <a:spcAft>
                <a:spcPts val="0"/>
              </a:spcAft>
              <a:buNone/>
            </a:pPr>
            <a:r>
              <a:t/>
            </a:r>
            <a:endParaRPr sz="1800">
              <a:latin typeface="Arial"/>
              <a:ea typeface="Arial"/>
              <a:cs typeface="Arial"/>
              <a:sym typeface="Arial"/>
            </a:endParaRPr>
          </a:p>
          <a:p>
            <a:pPr indent="0" lvl="0" marL="88900" marR="88900" rtl="0" algn="l">
              <a:lnSpc>
                <a:spcPct val="142857"/>
              </a:lnSpc>
              <a:spcBef>
                <a:spcPts val="0"/>
              </a:spcBef>
              <a:spcAft>
                <a:spcPts val="0"/>
              </a:spcAft>
              <a:buNone/>
            </a:pPr>
            <a:r>
              <a:rPr lang="en-US" sz="1800">
                <a:latin typeface="Arial"/>
                <a:ea typeface="Arial"/>
                <a:cs typeface="Arial"/>
                <a:sym typeface="Arial"/>
              </a:rPr>
              <a:t> </a:t>
            </a:r>
            <a:endParaRPr sz="1800">
              <a:latin typeface="Arial"/>
              <a:ea typeface="Arial"/>
              <a:cs typeface="Arial"/>
              <a:sym typeface="Arial"/>
            </a:endParaRPr>
          </a:p>
          <a:p>
            <a:pPr indent="0" lvl="0" marL="88900" marR="88900" rtl="0" algn="l">
              <a:lnSpc>
                <a:spcPct val="142857"/>
              </a:lnSpc>
              <a:spcBef>
                <a:spcPts val="800"/>
              </a:spcBef>
              <a:spcAft>
                <a:spcPts val="0"/>
              </a:spcAft>
              <a:buNone/>
            </a:pPr>
            <a:r>
              <a:rPr lang="en-US" sz="1800">
                <a:latin typeface="Arial"/>
                <a:ea typeface="Arial"/>
                <a:cs typeface="Arial"/>
                <a:sym typeface="Arial"/>
              </a:rPr>
              <a:t> </a:t>
            </a:r>
            <a:endParaRPr sz="1800">
              <a:latin typeface="Arial"/>
              <a:ea typeface="Arial"/>
              <a:cs typeface="Arial"/>
              <a:sym typeface="Arial"/>
            </a:endParaRPr>
          </a:p>
          <a:p>
            <a:pPr indent="0" lvl="0" marL="88900" marR="88900" rtl="0" algn="l">
              <a:lnSpc>
                <a:spcPct val="142857"/>
              </a:lnSpc>
              <a:spcBef>
                <a:spcPts val="800"/>
              </a:spcBef>
              <a:spcAft>
                <a:spcPts val="0"/>
              </a:spcAft>
              <a:buNone/>
            </a:pPr>
            <a:r>
              <a:rPr lang="en-US" sz="1800">
                <a:latin typeface="Arial"/>
                <a:ea typeface="Arial"/>
                <a:cs typeface="Arial"/>
                <a:sym typeface="Arial"/>
              </a:rPr>
              <a:t> </a:t>
            </a:r>
            <a:endParaRPr sz="1800">
              <a:latin typeface="Arial"/>
              <a:ea typeface="Arial"/>
              <a:cs typeface="Arial"/>
              <a:sym typeface="Arial"/>
            </a:endParaRPr>
          </a:p>
          <a:p>
            <a:pPr indent="0" lvl="0" marL="0" rtl="0" algn="l">
              <a:spcBef>
                <a:spcPts val="800"/>
              </a:spcBef>
              <a:spcAft>
                <a:spcPts val="0"/>
              </a:spcAft>
              <a:buNone/>
            </a:pPr>
            <a:r>
              <a:t/>
            </a:r>
            <a:endParaRPr sz="1800"/>
          </a:p>
        </p:txBody>
      </p:sp>
      <p:sp>
        <p:nvSpPr>
          <p:cNvPr id="132" name="Google Shape;132;p21"/>
          <p:cNvSpPr txBox="1"/>
          <p:nvPr>
            <p:ph type="title"/>
          </p:nvPr>
        </p:nvSpPr>
        <p:spPr>
          <a:xfrm>
            <a:off x="741538" y="299025"/>
            <a:ext cx="7209300" cy="96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ANOVA on Eccentricity for Hazardous and Non-Hazardous</a:t>
            </a:r>
            <a:endParaRPr>
              <a:latin typeface="Calibri"/>
              <a:ea typeface="Calibri"/>
              <a:cs typeface="Calibri"/>
              <a:sym typeface="Calibri"/>
            </a:endParaRPr>
          </a:p>
        </p:txBody>
      </p:sp>
      <p:pic>
        <p:nvPicPr>
          <p:cNvPr id="133" name="Google Shape;133;p21"/>
          <p:cNvPicPr preferRelativeResize="0"/>
          <p:nvPr/>
        </p:nvPicPr>
        <p:blipFill>
          <a:blip r:embed="rId3">
            <a:alphaModFix/>
          </a:blip>
          <a:stretch>
            <a:fillRect/>
          </a:stretch>
        </p:blipFill>
        <p:spPr>
          <a:xfrm>
            <a:off x="717100" y="1540175"/>
            <a:ext cx="4676551" cy="302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1" type="body"/>
          </p:nvPr>
        </p:nvSpPr>
        <p:spPr>
          <a:xfrm>
            <a:off x="5862675" y="2079275"/>
            <a:ext cx="2735700" cy="22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latin typeface="Calibri"/>
                <a:ea typeface="Calibri"/>
                <a:cs typeface="Calibri"/>
                <a:sym typeface="Calibri"/>
              </a:rPr>
              <a:t>This confirms our previous findings that there is a significant impact of perihelion distance on asteroid hazard classification.</a:t>
            </a:r>
            <a:endParaRPr sz="1800">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139" name="Google Shape;139;p22"/>
          <p:cNvSpPr txBox="1"/>
          <p:nvPr>
            <p:ph type="title"/>
          </p:nvPr>
        </p:nvSpPr>
        <p:spPr>
          <a:xfrm>
            <a:off x="717100" y="445025"/>
            <a:ext cx="6135900" cy="11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ANOVA on Perihelian Distance for Hazardous and Non-Hazardous</a:t>
            </a:r>
            <a:endParaRPr>
              <a:latin typeface="Calibri"/>
              <a:ea typeface="Calibri"/>
              <a:cs typeface="Calibri"/>
              <a:sym typeface="Calibri"/>
            </a:endParaRPr>
          </a:p>
          <a:p>
            <a:pPr indent="0" lvl="0" marL="0" rtl="0" algn="l">
              <a:spcBef>
                <a:spcPts val="0"/>
              </a:spcBef>
              <a:spcAft>
                <a:spcPts val="0"/>
              </a:spcAft>
              <a:buNone/>
            </a:pPr>
            <a:r>
              <a:t/>
            </a:r>
            <a:endParaRPr/>
          </a:p>
        </p:txBody>
      </p:sp>
      <p:pic>
        <p:nvPicPr>
          <p:cNvPr id="140" name="Google Shape;140;p22"/>
          <p:cNvPicPr preferRelativeResize="0"/>
          <p:nvPr/>
        </p:nvPicPr>
        <p:blipFill>
          <a:blip r:embed="rId3">
            <a:alphaModFix/>
          </a:blip>
          <a:stretch>
            <a:fillRect/>
          </a:stretch>
        </p:blipFill>
        <p:spPr>
          <a:xfrm>
            <a:off x="717100" y="1708100"/>
            <a:ext cx="4395126" cy="286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5"/>
          <p:cNvSpPr txBox="1"/>
          <p:nvPr>
            <p:ph type="ctrTitle"/>
          </p:nvPr>
        </p:nvSpPr>
        <p:spPr>
          <a:xfrm>
            <a:off x="555238" y="0"/>
            <a:ext cx="8049600" cy="99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Reason to choose this domain: </a:t>
            </a:r>
            <a:endParaRPr/>
          </a:p>
        </p:txBody>
      </p:sp>
      <p:pic>
        <p:nvPicPr>
          <p:cNvPr id="25" name="Google Shape;25;p5"/>
          <p:cNvPicPr preferRelativeResize="0"/>
          <p:nvPr/>
        </p:nvPicPr>
        <p:blipFill>
          <a:blip r:embed="rId3">
            <a:alphaModFix/>
          </a:blip>
          <a:stretch>
            <a:fillRect/>
          </a:stretch>
        </p:blipFill>
        <p:spPr>
          <a:xfrm>
            <a:off x="756450" y="998100"/>
            <a:ext cx="7799574" cy="3987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629700" y="1642550"/>
            <a:ext cx="7884600" cy="14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Smart Question 5: What are the most influential features in predicting whether an asteroid is hazardous ?</a:t>
            </a:r>
            <a:br>
              <a:rPr lang="en-US"/>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0" y="0"/>
            <a:ext cx="1742400" cy="11097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t>Correlation heatmap</a:t>
            </a:r>
            <a:endParaRPr/>
          </a:p>
        </p:txBody>
      </p:sp>
      <p:sp>
        <p:nvSpPr>
          <p:cNvPr id="151" name="Google Shape;151;p24"/>
          <p:cNvSpPr txBox="1"/>
          <p:nvPr/>
        </p:nvSpPr>
        <p:spPr>
          <a:xfrm>
            <a:off x="104150" y="1325875"/>
            <a:ext cx="2425800" cy="3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50">
                <a:solidFill>
                  <a:schemeClr val="lt1"/>
                </a:solidFill>
              </a:rPr>
              <a:t>Hazardous</a:t>
            </a:r>
            <a:r>
              <a:rPr lang="en-US" sz="1650">
                <a:solidFill>
                  <a:schemeClr val="lt1"/>
                </a:solidFill>
              </a:rPr>
              <a:t> (the target variable) has a moderate negative correlation with the features, </a:t>
            </a:r>
            <a:r>
              <a:rPr b="1" lang="en-US" sz="1650">
                <a:solidFill>
                  <a:schemeClr val="lt1"/>
                </a:solidFill>
              </a:rPr>
              <a:t>Absolute Magnitude</a:t>
            </a:r>
            <a:r>
              <a:rPr lang="en-US" sz="1650">
                <a:solidFill>
                  <a:schemeClr val="lt1"/>
                </a:solidFill>
              </a:rPr>
              <a:t>, </a:t>
            </a:r>
            <a:r>
              <a:rPr b="1" lang="en-US" sz="1650">
                <a:solidFill>
                  <a:schemeClr val="lt1"/>
                </a:solidFill>
              </a:rPr>
              <a:t>Minimum Orbit Intersection</a:t>
            </a:r>
            <a:r>
              <a:rPr lang="en-US" sz="1650">
                <a:solidFill>
                  <a:schemeClr val="lt1"/>
                </a:solidFill>
              </a:rPr>
              <a:t>, and </a:t>
            </a:r>
            <a:r>
              <a:rPr b="1" lang="en-US" sz="1650">
                <a:solidFill>
                  <a:schemeClr val="lt1"/>
                </a:solidFill>
              </a:rPr>
              <a:t>Eccentricity</a:t>
            </a:r>
            <a:endParaRPr sz="2000">
              <a:solidFill>
                <a:schemeClr val="lt1"/>
              </a:solidFill>
              <a:latin typeface="Proxima Nova"/>
              <a:ea typeface="Proxima Nova"/>
              <a:cs typeface="Proxima Nova"/>
              <a:sym typeface="Proxima Nova"/>
            </a:endParaRPr>
          </a:p>
        </p:txBody>
      </p:sp>
      <p:pic>
        <p:nvPicPr>
          <p:cNvPr id="152" name="Google Shape;152;p24"/>
          <p:cNvPicPr preferRelativeResize="0"/>
          <p:nvPr/>
        </p:nvPicPr>
        <p:blipFill>
          <a:blip r:embed="rId3">
            <a:alphaModFix/>
          </a:blip>
          <a:stretch>
            <a:fillRect/>
          </a:stretch>
        </p:blipFill>
        <p:spPr>
          <a:xfrm>
            <a:off x="2682350" y="0"/>
            <a:ext cx="64616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1028800" y="950125"/>
            <a:ext cx="7086400" cy="40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504050" y="2016900"/>
            <a:ext cx="6135900" cy="11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7200"/>
              <a:t>Thank you!</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6"/>
          <p:cNvSpPr txBox="1"/>
          <p:nvPr>
            <p:ph idx="1" type="body"/>
          </p:nvPr>
        </p:nvSpPr>
        <p:spPr>
          <a:xfrm>
            <a:off x="717099" y="1708100"/>
            <a:ext cx="7871400" cy="2860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None/>
            </a:pPr>
            <a:r>
              <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We aim to analyze this dataset to learn about asteroid properties and classifications, especially those labeled as potentially hazardous or non-hazardous.</a:t>
            </a:r>
            <a:endParaRPr sz="1800">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Our main goals are to understand the asteroids' physical and orbital characteristics and to pinpoint the key factors that affect asteroid classification.</a:t>
            </a:r>
            <a:endParaRPr sz="1800">
              <a:latin typeface="Calibri"/>
              <a:ea typeface="Calibri"/>
              <a:cs typeface="Calibri"/>
              <a:sym typeface="Calibri"/>
            </a:endParaRPr>
          </a:p>
          <a:p>
            <a:pPr indent="0" lvl="0" marL="914400" rtl="0" algn="l">
              <a:lnSpc>
                <a:spcPct val="100000"/>
              </a:lnSpc>
              <a:spcBef>
                <a:spcPts val="1200"/>
              </a:spcBef>
              <a:spcAft>
                <a:spcPts val="1200"/>
              </a:spcAft>
              <a:buNone/>
            </a:pPr>
            <a:r>
              <a:t/>
            </a:r>
            <a:endParaRPr sz="1800">
              <a:latin typeface="Calibri"/>
              <a:ea typeface="Calibri"/>
              <a:cs typeface="Calibri"/>
              <a:sym typeface="Calibri"/>
            </a:endParaRPr>
          </a:p>
        </p:txBody>
      </p:sp>
      <p:sp>
        <p:nvSpPr>
          <p:cNvPr id="31" name="Google Shape;31;p6"/>
          <p:cNvSpPr txBox="1"/>
          <p:nvPr>
            <p:ph type="title"/>
          </p:nvPr>
        </p:nvSpPr>
        <p:spPr>
          <a:xfrm>
            <a:off x="717100" y="445025"/>
            <a:ext cx="6135900" cy="11097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US">
                <a:latin typeface="Calibri"/>
                <a:ea typeface="Calibri"/>
                <a:cs typeface="Calibri"/>
                <a:sym typeface="Calibri"/>
              </a:rPr>
              <a:t>OBJECTIVE</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7"/>
          <p:cNvSpPr txBox="1"/>
          <p:nvPr>
            <p:ph idx="1" type="body"/>
          </p:nvPr>
        </p:nvSpPr>
        <p:spPr>
          <a:xfrm>
            <a:off x="717100" y="1269875"/>
            <a:ext cx="7631400" cy="329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pPr>
            <a:r>
              <a:rPr lang="en-US" sz="1800">
                <a:latin typeface="Calibri"/>
                <a:ea typeface="Calibri"/>
                <a:cs typeface="Calibri"/>
                <a:sym typeface="Calibri"/>
              </a:rPr>
              <a:t>Our dataset is available as</a:t>
            </a:r>
            <a:r>
              <a:rPr lang="en-US" sz="1800">
                <a:uFill>
                  <a:noFill/>
                </a:uFill>
                <a:latin typeface="Calibri"/>
                <a:ea typeface="Calibri"/>
                <a:cs typeface="Calibri"/>
                <a:sym typeface="Calibri"/>
                <a:hlinkClick r:id="rId3"/>
              </a:rPr>
              <a:t> Nasa Asteroids Classification</a:t>
            </a:r>
            <a:r>
              <a:rPr lang="en-US" sz="1800">
                <a:latin typeface="Calibri"/>
                <a:ea typeface="Calibri"/>
                <a:cs typeface="Calibri"/>
                <a:sym typeface="Calibri"/>
              </a:rPr>
              <a:t> at Kaggle. All the data is from the (</a:t>
            </a:r>
            <a:r>
              <a:rPr lang="en-US" sz="1800">
                <a:uFill>
                  <a:noFill/>
                </a:uFill>
                <a:latin typeface="Calibri"/>
                <a:ea typeface="Calibri"/>
                <a:cs typeface="Calibri"/>
                <a:sym typeface="Calibri"/>
                <a:hlinkClick r:id="rId4"/>
              </a:rPr>
              <a:t>http://neo.jpl.nasa.gov/)</a:t>
            </a:r>
            <a:r>
              <a:rPr lang="en-US" sz="1800">
                <a:latin typeface="Calibri"/>
                <a:ea typeface="Calibri"/>
                <a:cs typeface="Calibri"/>
                <a:sym typeface="Calibri"/>
              </a:rPr>
              <a:t>. </a:t>
            </a:r>
            <a:endParaRPr sz="18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US" sz="1800">
                <a:latin typeface="Calibri"/>
                <a:ea typeface="Calibri"/>
                <a:cs typeface="Calibri"/>
                <a:sym typeface="Calibri"/>
              </a:rPr>
              <a:t>The dataset consists of 4000 data instances (rows) and 40 features (columns).</a:t>
            </a:r>
            <a:endParaRPr sz="18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lnSpc>
                <a:spcPct val="100000"/>
              </a:lnSpc>
              <a:spcBef>
                <a:spcPts val="0"/>
              </a:spcBef>
              <a:spcAft>
                <a:spcPts val="0"/>
              </a:spcAft>
              <a:buClr>
                <a:schemeClr val="lt1"/>
              </a:buClr>
              <a:buSzPts val="1200"/>
              <a:buNone/>
            </a:pPr>
            <a:r>
              <a:rPr lang="en-US" sz="1800">
                <a:solidFill>
                  <a:srgbClr val="FF0000"/>
                </a:solidFill>
                <a:highlight>
                  <a:schemeClr val="dk1"/>
                </a:highlight>
                <a:latin typeface="Calibri"/>
                <a:ea typeface="Calibri"/>
                <a:cs typeface="Calibri"/>
                <a:sym typeface="Calibri"/>
              </a:rPr>
              <a:t>'Neo.Reference.ID',   'Name',   'Absolute.Magnitude', 'Est.Dia.in.KM.min.', 'Est.Dia.in.KM.max.',  'Relative.Velocity.km.per.sec',   'Orbit.Uncertainty', 'Minimum.Orbit.Intersection','Mean.Anomaly','Jupiter.Tisserand.Invariant', 'Epoch.Osculation',          'Eccentricity',       'Semi.Major.Axis', 'Inclination', 'Asc.Node.Longitude',     'Perihelion.Distance',                  'Perihelion.Arg', 'Aphelion.Dist',      'Perihelion.Time',           'Mean.Motion',      'Hazardous'</a:t>
            </a:r>
            <a:endParaRPr sz="1800">
              <a:solidFill>
                <a:srgbClr val="FF0000"/>
              </a:solidFill>
              <a:highlight>
                <a:schemeClr val="dk1"/>
              </a:highlight>
              <a:latin typeface="Calibri"/>
              <a:ea typeface="Calibri"/>
              <a:cs typeface="Calibri"/>
              <a:sym typeface="Calibri"/>
            </a:endParaRPr>
          </a:p>
        </p:txBody>
      </p:sp>
      <p:sp>
        <p:nvSpPr>
          <p:cNvPr id="37" name="Google Shape;37;p7"/>
          <p:cNvSpPr txBox="1"/>
          <p:nvPr>
            <p:ph type="title"/>
          </p:nvPr>
        </p:nvSpPr>
        <p:spPr>
          <a:xfrm>
            <a:off x="717100" y="445025"/>
            <a:ext cx="6135900" cy="6429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latin typeface="Calibri"/>
                <a:ea typeface="Calibri"/>
                <a:cs typeface="Calibri"/>
                <a:sym typeface="Calibri"/>
              </a:rPr>
              <a:t>DATASET:</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8"/>
          <p:cNvSpPr txBox="1"/>
          <p:nvPr>
            <p:ph idx="1" type="body"/>
          </p:nvPr>
        </p:nvSpPr>
        <p:spPr>
          <a:xfrm>
            <a:off x="313550" y="853674"/>
            <a:ext cx="8364300" cy="37887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US" sz="1800">
                <a:solidFill>
                  <a:srgbClr val="FFFFFF"/>
                </a:solidFill>
                <a:latin typeface="Calibri"/>
                <a:ea typeface="Calibri"/>
                <a:cs typeface="Calibri"/>
                <a:sym typeface="Calibri"/>
              </a:rPr>
              <a:t>● Absolute Magnitude:  The brightness of the star.</a:t>
            </a:r>
            <a:endParaRPr sz="1800">
              <a:solidFill>
                <a:srgbClr val="FFFFFF"/>
              </a:solidFill>
              <a:latin typeface="Calibri"/>
              <a:ea typeface="Calibri"/>
              <a:cs typeface="Calibri"/>
              <a:sym typeface="Calibri"/>
            </a:endParaRPr>
          </a:p>
          <a:p>
            <a:pPr indent="0" lvl="0" marL="457200" rtl="0" algn="just">
              <a:lnSpc>
                <a:spcPct val="115000"/>
              </a:lnSpc>
              <a:spcBef>
                <a:spcPts val="0"/>
              </a:spcBef>
              <a:spcAft>
                <a:spcPts val="0"/>
              </a:spcAft>
              <a:buNone/>
            </a:pPr>
            <a:r>
              <a:rPr lang="en-US" sz="1800">
                <a:solidFill>
                  <a:srgbClr val="FFFFFF"/>
                </a:solidFill>
                <a:latin typeface="Calibri"/>
                <a:ea typeface="Calibri"/>
                <a:cs typeface="Calibri"/>
                <a:sym typeface="Calibri"/>
              </a:rPr>
              <a:t>●  Estimated Diameter (Min and Max): minimum and maximum  estimated diameter of an asteroid in KM.</a:t>
            </a:r>
            <a:r>
              <a:rPr lang="en-US" sz="1800">
                <a:solidFill>
                  <a:srgbClr val="374151"/>
                </a:solidFill>
                <a:latin typeface="Calibri"/>
                <a:ea typeface="Calibri"/>
                <a:cs typeface="Calibri"/>
                <a:sym typeface="Calibri"/>
              </a:rPr>
              <a:t>.</a:t>
            </a:r>
            <a:endParaRPr sz="1800">
              <a:solidFill>
                <a:srgbClr val="374151"/>
              </a:solidFill>
              <a:latin typeface="Calibri"/>
              <a:ea typeface="Calibri"/>
              <a:cs typeface="Calibri"/>
              <a:sym typeface="Calibri"/>
            </a:endParaRPr>
          </a:p>
          <a:p>
            <a:pPr indent="0" lvl="0" marL="457200" rtl="0" algn="just">
              <a:lnSpc>
                <a:spcPct val="115000"/>
              </a:lnSpc>
              <a:spcBef>
                <a:spcPts val="0"/>
              </a:spcBef>
              <a:spcAft>
                <a:spcPts val="0"/>
              </a:spcAft>
              <a:buNone/>
            </a:pPr>
            <a:r>
              <a:rPr lang="en-US" sz="1800">
                <a:solidFill>
                  <a:srgbClr val="FFFFFF"/>
                </a:solidFill>
                <a:latin typeface="Calibri"/>
                <a:ea typeface="Calibri"/>
                <a:cs typeface="Calibri"/>
                <a:sym typeface="Calibri"/>
              </a:rPr>
              <a:t>●  Relative Velocity: Velocity of the asteroid.</a:t>
            </a:r>
            <a:endParaRPr sz="1800">
              <a:solidFill>
                <a:srgbClr val="FFFFFF"/>
              </a:solidFill>
              <a:latin typeface="Calibri"/>
              <a:ea typeface="Calibri"/>
              <a:cs typeface="Calibri"/>
              <a:sym typeface="Calibri"/>
            </a:endParaRPr>
          </a:p>
          <a:p>
            <a:pPr indent="0" lvl="0" marL="457200" rtl="0" algn="just">
              <a:lnSpc>
                <a:spcPct val="115000"/>
              </a:lnSpc>
              <a:spcBef>
                <a:spcPts val="0"/>
              </a:spcBef>
              <a:spcAft>
                <a:spcPts val="0"/>
              </a:spcAft>
              <a:buNone/>
            </a:pPr>
            <a:r>
              <a:rPr lang="en-US" sz="1800">
                <a:solidFill>
                  <a:srgbClr val="FFFFFF"/>
                </a:solidFill>
                <a:latin typeface="Calibri"/>
                <a:ea typeface="Calibri"/>
                <a:cs typeface="Calibri"/>
                <a:sym typeface="Calibri"/>
              </a:rPr>
              <a:t>●  Minimum Orbit Intersection: represents the minimum distance at which the asteroids orbit intersects the earths orbit.</a:t>
            </a:r>
            <a:endParaRPr sz="1800">
              <a:solidFill>
                <a:srgbClr val="FFFFFF"/>
              </a:solidFill>
              <a:latin typeface="Calibri"/>
              <a:ea typeface="Calibri"/>
              <a:cs typeface="Calibri"/>
              <a:sym typeface="Calibri"/>
            </a:endParaRPr>
          </a:p>
          <a:p>
            <a:pPr indent="0" lvl="0" marL="457200" rtl="0" algn="just">
              <a:lnSpc>
                <a:spcPct val="115000"/>
              </a:lnSpc>
              <a:spcBef>
                <a:spcPts val="0"/>
              </a:spcBef>
              <a:spcAft>
                <a:spcPts val="0"/>
              </a:spcAft>
              <a:buNone/>
            </a:pPr>
            <a:r>
              <a:rPr lang="en-US" sz="1800">
                <a:solidFill>
                  <a:srgbClr val="FFFFFF"/>
                </a:solidFill>
                <a:latin typeface="Calibri"/>
                <a:ea typeface="Calibri"/>
                <a:cs typeface="Calibri"/>
                <a:sym typeface="Calibri"/>
              </a:rPr>
              <a:t>●  Jupiter Tisserand Invariant: A scale that tells how much Jupiter's gravity is affecting an  object in space. So lower the JTI Value, the farther it is from Jupiter.</a:t>
            </a:r>
            <a:endParaRPr sz="1800">
              <a:solidFill>
                <a:srgbClr val="374151"/>
              </a:solidFill>
              <a:latin typeface="Calibri"/>
              <a:ea typeface="Calibri"/>
              <a:cs typeface="Calibri"/>
              <a:sym typeface="Calibri"/>
            </a:endParaRPr>
          </a:p>
          <a:p>
            <a:pPr indent="0" lvl="0" marL="457200" rtl="0" algn="just">
              <a:lnSpc>
                <a:spcPct val="115000"/>
              </a:lnSpc>
              <a:spcBef>
                <a:spcPts val="0"/>
              </a:spcBef>
              <a:spcAft>
                <a:spcPts val="0"/>
              </a:spcAft>
              <a:buClr>
                <a:schemeClr val="dk1"/>
              </a:buClr>
              <a:buSzPts val="1100"/>
              <a:buFont typeface="Arial"/>
              <a:buNone/>
            </a:pPr>
            <a:r>
              <a:rPr lang="en-US" sz="1800">
                <a:latin typeface="Calibri"/>
                <a:ea typeface="Calibri"/>
                <a:cs typeface="Calibri"/>
                <a:sym typeface="Calibri"/>
              </a:rPr>
              <a:t>● Orbit Uncertainity: A measure of the uncertainty in measuring the asteroid's orbit parameters.</a:t>
            </a:r>
            <a:endParaRPr sz="1800">
              <a:solidFill>
                <a:srgbClr val="37415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Calibri"/>
              <a:ea typeface="Calibri"/>
              <a:cs typeface="Calibri"/>
              <a:sym typeface="Calibri"/>
            </a:endParaRPr>
          </a:p>
        </p:txBody>
      </p:sp>
      <p:sp>
        <p:nvSpPr>
          <p:cNvPr id="43" name="Google Shape;43;p8"/>
          <p:cNvSpPr txBox="1"/>
          <p:nvPr>
            <p:ph type="title"/>
          </p:nvPr>
        </p:nvSpPr>
        <p:spPr>
          <a:xfrm>
            <a:off x="156325" y="197913"/>
            <a:ext cx="6555900" cy="5094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latin typeface="Calibri"/>
                <a:ea typeface="Calibri"/>
                <a:cs typeface="Calibri"/>
                <a:sym typeface="Calibri"/>
              </a:rPr>
              <a:t>What Our Data Tell US: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idx="1" type="body"/>
          </p:nvPr>
        </p:nvSpPr>
        <p:spPr>
          <a:xfrm>
            <a:off x="717100" y="902825"/>
            <a:ext cx="7631400" cy="41469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FFFFFF"/>
              </a:buClr>
              <a:buSzPts val="1800"/>
              <a:buChar char="●"/>
            </a:pPr>
            <a:r>
              <a:rPr lang="en-US" sz="1800">
                <a:solidFill>
                  <a:srgbClr val="FFFFFF"/>
                </a:solidFill>
              </a:rPr>
              <a:t>Eccentricity: Decides the shape of the asteroid’s orbit.</a:t>
            </a:r>
            <a:endParaRPr sz="1800">
              <a:solidFill>
                <a:srgbClr val="FFFFFF"/>
              </a:solidFill>
            </a:endParaRPr>
          </a:p>
          <a:p>
            <a:pPr indent="0" lvl="0" marL="457200" rtl="0" algn="just">
              <a:lnSpc>
                <a:spcPct val="115000"/>
              </a:lnSpc>
              <a:spcBef>
                <a:spcPts val="0"/>
              </a:spcBef>
              <a:spcAft>
                <a:spcPts val="0"/>
              </a:spcAft>
              <a:buNone/>
            </a:pPr>
            <a:r>
              <a:t/>
            </a:r>
            <a:endParaRPr sz="1800">
              <a:solidFill>
                <a:srgbClr val="FFFFFF"/>
              </a:solidFill>
            </a:endParaRPr>
          </a:p>
          <a:p>
            <a:pPr indent="-342900" lvl="0" marL="457200" rtl="0" algn="just">
              <a:lnSpc>
                <a:spcPct val="115000"/>
              </a:lnSpc>
              <a:spcBef>
                <a:spcPts val="0"/>
              </a:spcBef>
              <a:spcAft>
                <a:spcPts val="0"/>
              </a:spcAft>
              <a:buClr>
                <a:srgbClr val="FFFFFF"/>
              </a:buClr>
              <a:buSzPts val="1800"/>
              <a:buChar char="●"/>
            </a:pPr>
            <a:r>
              <a:rPr lang="en-US" sz="1800">
                <a:solidFill>
                  <a:srgbClr val="FFFFFF"/>
                </a:solidFill>
              </a:rPr>
              <a:t>Perihelion Distance: distance  of asteroid from the sun  when it is closest to the sun</a:t>
            </a:r>
            <a:endParaRPr sz="1800">
              <a:solidFill>
                <a:srgbClr val="FFFFFF"/>
              </a:solidFill>
            </a:endParaRPr>
          </a:p>
          <a:p>
            <a:pPr indent="0" lvl="0" marL="0" rtl="0" algn="just">
              <a:lnSpc>
                <a:spcPct val="115000"/>
              </a:lnSpc>
              <a:spcBef>
                <a:spcPts val="0"/>
              </a:spcBef>
              <a:spcAft>
                <a:spcPts val="0"/>
              </a:spcAft>
              <a:buNone/>
            </a:pPr>
            <a:r>
              <a:t/>
            </a:r>
            <a:endParaRPr sz="1800">
              <a:solidFill>
                <a:srgbClr val="FFFFFF"/>
              </a:solidFill>
            </a:endParaRPr>
          </a:p>
          <a:p>
            <a:pPr indent="-342900" lvl="0" marL="457200" rtl="0" algn="just">
              <a:lnSpc>
                <a:spcPct val="115000"/>
              </a:lnSpc>
              <a:spcBef>
                <a:spcPts val="0"/>
              </a:spcBef>
              <a:spcAft>
                <a:spcPts val="0"/>
              </a:spcAft>
              <a:buClr>
                <a:srgbClr val="FFFFFF"/>
              </a:buClr>
              <a:buSzPts val="1800"/>
              <a:buChar char="●"/>
            </a:pPr>
            <a:r>
              <a:rPr lang="en-US" sz="1800">
                <a:solidFill>
                  <a:srgbClr val="FFFFFF"/>
                </a:solidFill>
              </a:rPr>
              <a:t>Aphelion </a:t>
            </a:r>
            <a:r>
              <a:rPr lang="en-US" sz="1800">
                <a:solidFill>
                  <a:srgbClr val="FFFFFF"/>
                </a:solidFill>
              </a:rPr>
              <a:t>Distance</a:t>
            </a:r>
            <a:r>
              <a:rPr lang="en-US" sz="1800">
                <a:solidFill>
                  <a:srgbClr val="FFFFFF"/>
                </a:solidFill>
              </a:rPr>
              <a:t> : </a:t>
            </a:r>
            <a:r>
              <a:rPr lang="en-US" sz="1800"/>
              <a:t>distance  of asteroid from the sun  when it is farthest from the sun</a:t>
            </a:r>
            <a:endParaRPr sz="1800"/>
          </a:p>
          <a:p>
            <a:pPr indent="0" lvl="0" marL="457200" rtl="0" algn="just">
              <a:lnSpc>
                <a:spcPct val="115000"/>
              </a:lnSpc>
              <a:spcBef>
                <a:spcPts val="0"/>
              </a:spcBef>
              <a:spcAft>
                <a:spcPts val="0"/>
              </a:spcAft>
              <a:buNone/>
            </a:pPr>
            <a:r>
              <a:t/>
            </a:r>
            <a:endParaRPr sz="1800">
              <a:solidFill>
                <a:srgbClr val="FFFFFF"/>
              </a:solidFill>
            </a:endParaRPr>
          </a:p>
          <a:p>
            <a:pPr indent="-342900" lvl="0" marL="457200" rtl="0" algn="just">
              <a:lnSpc>
                <a:spcPct val="115000"/>
              </a:lnSpc>
              <a:spcBef>
                <a:spcPts val="0"/>
              </a:spcBef>
              <a:spcAft>
                <a:spcPts val="0"/>
              </a:spcAft>
              <a:buClr>
                <a:srgbClr val="FFFFFF"/>
              </a:buClr>
              <a:buSzPts val="1800"/>
              <a:buChar char="●"/>
            </a:pPr>
            <a:r>
              <a:rPr lang="en-US" sz="1800">
                <a:solidFill>
                  <a:srgbClr val="FFFFFF"/>
                </a:solidFill>
              </a:rPr>
              <a:t>Semi major axis: represents how big the asteroid’s orbit is.</a:t>
            </a:r>
            <a:endParaRPr sz="1800">
              <a:solidFill>
                <a:srgbClr val="FFFFFF"/>
              </a:solidFill>
            </a:endParaRPr>
          </a:p>
          <a:p>
            <a:pPr indent="0" lvl="0" marL="457200" rtl="0" algn="just">
              <a:lnSpc>
                <a:spcPct val="115000"/>
              </a:lnSpc>
              <a:spcBef>
                <a:spcPts val="0"/>
              </a:spcBef>
              <a:spcAft>
                <a:spcPts val="0"/>
              </a:spcAft>
              <a:buNone/>
            </a:pPr>
            <a:r>
              <a:t/>
            </a:r>
            <a:endParaRPr sz="1800">
              <a:solidFill>
                <a:srgbClr val="FFFFFF"/>
              </a:solidFill>
            </a:endParaRPr>
          </a:p>
          <a:p>
            <a:pPr indent="-342900" lvl="0" marL="457200" rtl="0" algn="just">
              <a:lnSpc>
                <a:spcPct val="115000"/>
              </a:lnSpc>
              <a:spcBef>
                <a:spcPts val="0"/>
              </a:spcBef>
              <a:spcAft>
                <a:spcPts val="0"/>
              </a:spcAft>
              <a:buClr>
                <a:srgbClr val="FFFFFF"/>
              </a:buClr>
              <a:buSzPts val="1800"/>
              <a:buChar char="●"/>
            </a:pPr>
            <a:r>
              <a:rPr lang="en-US" sz="1800">
                <a:solidFill>
                  <a:srgbClr val="FFFFFF"/>
                </a:solidFill>
              </a:rPr>
              <a:t>Mean Motion: How the asteroid moves in </a:t>
            </a:r>
            <a:r>
              <a:rPr lang="en-US" sz="1800">
                <a:solidFill>
                  <a:srgbClr val="FFFFFF"/>
                </a:solidFill>
              </a:rPr>
              <a:t>its</a:t>
            </a:r>
            <a:r>
              <a:rPr lang="en-US" sz="1800">
                <a:solidFill>
                  <a:srgbClr val="FFFFFF"/>
                </a:solidFill>
              </a:rPr>
              <a:t> orbit in terms of angular velocity.</a:t>
            </a:r>
            <a:endParaRPr sz="1800">
              <a:solidFill>
                <a:srgbClr val="FFFFFF"/>
              </a:solidFill>
            </a:endParaRPr>
          </a:p>
          <a:p>
            <a:pPr indent="0" lvl="0" marL="457200" rtl="0" algn="l">
              <a:lnSpc>
                <a:spcPct val="100000"/>
              </a:lnSpc>
              <a:spcBef>
                <a:spcPts val="0"/>
              </a:spcBef>
              <a:spcAft>
                <a:spcPts val="0"/>
              </a:spcAft>
              <a:buNone/>
            </a:pPr>
            <a:r>
              <a:t/>
            </a:r>
            <a:endParaRPr/>
          </a:p>
        </p:txBody>
      </p:sp>
      <p:sp>
        <p:nvSpPr>
          <p:cNvPr id="49" name="Google Shape;49;p9"/>
          <p:cNvSpPr txBox="1"/>
          <p:nvPr>
            <p:ph type="title"/>
          </p:nvPr>
        </p:nvSpPr>
        <p:spPr>
          <a:xfrm>
            <a:off x="717100" y="324091"/>
            <a:ext cx="6135900" cy="5787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None/>
            </a:pPr>
            <a:r>
              <a:rPr lang="en-US"/>
              <a:t>What Our Data Tell 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0"/>
          <p:cNvSpPr txBox="1"/>
          <p:nvPr>
            <p:ph idx="1" type="body"/>
          </p:nvPr>
        </p:nvSpPr>
        <p:spPr>
          <a:xfrm>
            <a:off x="717100" y="1738675"/>
            <a:ext cx="6315300" cy="286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sz="1800">
                <a:latin typeface="Calibri"/>
                <a:ea typeface="Calibri"/>
                <a:cs typeface="Calibri"/>
                <a:sym typeface="Calibri"/>
              </a:rPr>
              <a:t>We have performed the data pre-processing in two ways: </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a:p>
            <a:pPr indent="-342900" lvl="0" marL="457200" rtl="0" algn="just">
              <a:spcBef>
                <a:spcPts val="0"/>
              </a:spcBef>
              <a:spcAft>
                <a:spcPts val="0"/>
              </a:spcAft>
              <a:buSzPts val="1800"/>
              <a:buFont typeface="Calibri"/>
              <a:buAutoNum type="arabicPeriod"/>
            </a:pPr>
            <a:r>
              <a:rPr lang="en-US" sz="1800">
                <a:latin typeface="Calibri"/>
                <a:ea typeface="Calibri"/>
                <a:cs typeface="Calibri"/>
                <a:sym typeface="Calibri"/>
              </a:rPr>
              <a:t>Converting the Hazardous Columns into integer and categorical.</a:t>
            </a:r>
            <a:endParaRPr sz="1800">
              <a:latin typeface="Calibri"/>
              <a:ea typeface="Calibri"/>
              <a:cs typeface="Calibri"/>
              <a:sym typeface="Calibri"/>
            </a:endParaRPr>
          </a:p>
          <a:p>
            <a:pPr indent="-342900" lvl="0" marL="457200" rtl="0" algn="just">
              <a:spcBef>
                <a:spcPts val="0"/>
              </a:spcBef>
              <a:spcAft>
                <a:spcPts val="0"/>
              </a:spcAft>
              <a:buSzPts val="1800"/>
              <a:buFont typeface="Calibri"/>
              <a:buAutoNum type="arabicPeriod"/>
            </a:pPr>
            <a:r>
              <a:rPr lang="en-US" sz="1800">
                <a:latin typeface="Calibri"/>
                <a:ea typeface="Calibri"/>
                <a:cs typeface="Calibri"/>
                <a:sym typeface="Calibri"/>
              </a:rPr>
              <a:t>Subsetting the variables which are relevant to the analysis. </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p:txBody>
      </p:sp>
      <p:sp>
        <p:nvSpPr>
          <p:cNvPr id="55" name="Google Shape;55;p10"/>
          <p:cNvSpPr txBox="1"/>
          <p:nvPr>
            <p:ph type="title"/>
          </p:nvPr>
        </p:nvSpPr>
        <p:spPr>
          <a:xfrm>
            <a:off x="717100" y="445025"/>
            <a:ext cx="6135900" cy="11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Data Preprocessing </a:t>
            </a:r>
            <a:endParaRPr/>
          </a:p>
        </p:txBody>
      </p:sp>
      <p:pic>
        <p:nvPicPr>
          <p:cNvPr id="56" name="Google Shape;56;p10"/>
          <p:cNvPicPr preferRelativeResize="0"/>
          <p:nvPr/>
        </p:nvPicPr>
        <p:blipFill>
          <a:blip r:embed="rId3">
            <a:alphaModFix/>
          </a:blip>
          <a:stretch>
            <a:fillRect/>
          </a:stretch>
        </p:blipFill>
        <p:spPr>
          <a:xfrm>
            <a:off x="7106475" y="1554725"/>
            <a:ext cx="1891300" cy="218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type="title"/>
          </p:nvPr>
        </p:nvSpPr>
        <p:spPr>
          <a:xfrm>
            <a:off x="717100" y="445025"/>
            <a:ext cx="8145900" cy="11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Outlier Check</a:t>
            </a:r>
            <a:endParaRPr/>
          </a:p>
        </p:txBody>
      </p:sp>
      <p:pic>
        <p:nvPicPr>
          <p:cNvPr id="62" name="Google Shape;62;p11"/>
          <p:cNvPicPr preferRelativeResize="0"/>
          <p:nvPr/>
        </p:nvPicPr>
        <p:blipFill>
          <a:blip r:embed="rId3">
            <a:alphaModFix/>
          </a:blip>
          <a:stretch>
            <a:fillRect/>
          </a:stretch>
        </p:blipFill>
        <p:spPr>
          <a:xfrm>
            <a:off x="245325" y="1634500"/>
            <a:ext cx="4216200" cy="3380125"/>
          </a:xfrm>
          <a:prstGeom prst="rect">
            <a:avLst/>
          </a:prstGeom>
          <a:noFill/>
          <a:ln>
            <a:noFill/>
          </a:ln>
        </p:spPr>
      </p:pic>
      <p:pic>
        <p:nvPicPr>
          <p:cNvPr id="63" name="Google Shape;63;p11"/>
          <p:cNvPicPr preferRelativeResize="0"/>
          <p:nvPr/>
        </p:nvPicPr>
        <p:blipFill>
          <a:blip r:embed="rId4">
            <a:alphaModFix/>
          </a:blip>
          <a:stretch>
            <a:fillRect/>
          </a:stretch>
        </p:blipFill>
        <p:spPr>
          <a:xfrm>
            <a:off x="4588850" y="1630925"/>
            <a:ext cx="4489649" cy="338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2"/>
          <p:cNvSpPr txBox="1"/>
          <p:nvPr>
            <p:ph idx="1" type="body"/>
          </p:nvPr>
        </p:nvSpPr>
        <p:spPr>
          <a:xfrm>
            <a:off x="5649850" y="865800"/>
            <a:ext cx="3276000" cy="41052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lt1"/>
              </a:buClr>
              <a:buSzPts val="1200"/>
              <a:buNone/>
            </a:pPr>
            <a:r>
              <a:rPr lang="en-US" sz="1800">
                <a:latin typeface="Calibri"/>
                <a:ea typeface="Calibri"/>
                <a:cs typeface="Calibri"/>
                <a:sym typeface="Calibri"/>
              </a:rPr>
              <a:t>     The histogram plot has the distribution of the </a:t>
            </a:r>
            <a:r>
              <a:rPr lang="en-US" sz="1800">
                <a:latin typeface="Calibri"/>
                <a:ea typeface="Calibri"/>
                <a:cs typeface="Calibri"/>
                <a:sym typeface="Calibri"/>
              </a:rPr>
              <a:t>important</a:t>
            </a:r>
            <a:r>
              <a:rPr lang="en-US" sz="1800">
                <a:latin typeface="Calibri"/>
                <a:ea typeface="Calibri"/>
                <a:cs typeface="Calibri"/>
                <a:sym typeface="Calibri"/>
              </a:rPr>
              <a:t> variables present in the dataset. </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Absolute </a:t>
            </a:r>
            <a:r>
              <a:rPr lang="en-US" sz="1800">
                <a:latin typeface="Calibri"/>
                <a:ea typeface="Calibri"/>
                <a:cs typeface="Calibri"/>
                <a:sym typeface="Calibri"/>
              </a:rPr>
              <a:t>magnitude has its peak data points between the values 20-25</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Aphelion Distance has its peak data points between the values 0-2.5</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Perihelion.Distance has its peak data points approximate near 1.0.</a:t>
            </a:r>
            <a:endParaRPr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AutoNum type="arabicPeriod"/>
            </a:pPr>
            <a:r>
              <a:rPr lang="en-US" sz="1800">
                <a:latin typeface="Calibri"/>
                <a:ea typeface="Calibri"/>
                <a:cs typeface="Calibri"/>
                <a:sym typeface="Calibri"/>
              </a:rPr>
              <a:t>Relative.Velocity.km.per.sec has its peak data points between the values 5.0-10.0</a:t>
            </a:r>
            <a:endParaRPr sz="1800">
              <a:latin typeface="Calibri"/>
              <a:ea typeface="Calibri"/>
              <a:cs typeface="Calibri"/>
              <a:sym typeface="Calibri"/>
            </a:endParaRPr>
          </a:p>
        </p:txBody>
      </p:sp>
      <p:sp>
        <p:nvSpPr>
          <p:cNvPr id="69" name="Google Shape;69;p12"/>
          <p:cNvSpPr txBox="1"/>
          <p:nvPr>
            <p:ph type="title"/>
          </p:nvPr>
        </p:nvSpPr>
        <p:spPr>
          <a:xfrm>
            <a:off x="1473651" y="0"/>
            <a:ext cx="6196800" cy="7038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latin typeface="Calibri"/>
                <a:ea typeface="Calibri"/>
                <a:cs typeface="Calibri"/>
                <a:sym typeface="Calibri"/>
              </a:rPr>
              <a:t>Histogram of Asteroid dataset variables</a:t>
            </a:r>
            <a:endParaRPr>
              <a:latin typeface="Calibri"/>
              <a:ea typeface="Calibri"/>
              <a:cs typeface="Calibri"/>
              <a:sym typeface="Calibri"/>
            </a:endParaRPr>
          </a:p>
        </p:txBody>
      </p:sp>
      <p:pic>
        <p:nvPicPr>
          <p:cNvPr descr="A graph of a graph of a graph of a graph of a graph of a graph of a graph of a graph of a graph of a graph of a graph of a graph of a graph of&#10;&#10;Description automatically generated" id="70" name="Google Shape;70;p12"/>
          <p:cNvPicPr preferRelativeResize="0"/>
          <p:nvPr/>
        </p:nvPicPr>
        <p:blipFill rotWithShape="1">
          <a:blip r:embed="rId3">
            <a:alphaModFix/>
          </a:blip>
          <a:srcRect b="0" l="0" r="0" t="0"/>
          <a:stretch/>
        </p:blipFill>
        <p:spPr>
          <a:xfrm>
            <a:off x="257252" y="703800"/>
            <a:ext cx="5521025" cy="4105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